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A8886E-8077-4CBD-AEC4-D57E655CEC2E}" v="4" dt="2023-06-27T00:23:14.9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73D05BC7-967B-D5D8-D89A-111901331C54}"/>
              </a:ext>
            </a:extLst>
          </p:cNvPr>
          <p:cNvSpPr/>
          <p:nvPr userDrawn="1"/>
        </p:nvSpPr>
        <p:spPr>
          <a:xfrm>
            <a:off x="0" y="0"/>
            <a:ext cx="9144000" cy="41406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2024 KIBSE </a:t>
            </a:r>
            <a:r>
              <a:rPr lang="ko-KR" altLang="en-US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우수구조물상 응모작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EB0C5F-046A-9E13-7AAD-FFF039635FB0}"/>
              </a:ext>
            </a:extLst>
          </p:cNvPr>
          <p:cNvSpPr txBox="1"/>
          <p:nvPr userDrawn="1"/>
        </p:nvSpPr>
        <p:spPr>
          <a:xfrm>
            <a:off x="5736562" y="128916"/>
            <a:ext cx="35109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50" b="1" kern="0" spc="0" dirty="0">
                <a:solidFill>
                  <a:schemeClr val="bg1"/>
                </a:solidFill>
                <a:effectLst/>
                <a:latin typeface="Avenir Next LT Pro Light" panose="020B0304020202020204" pitchFamily="34" charset="0"/>
                <a:ea typeface="휴먼둥근헤드라인" panose="02030504000101010101" pitchFamily="18" charset="-127"/>
                <a:cs typeface="Times New Roman" panose="02020603050405020304" pitchFamily="18" charset="0"/>
              </a:rPr>
              <a:t>KIBSE’s Outstanding Structure Awards ; KIBSE </a:t>
            </a:r>
            <a:r>
              <a:rPr lang="en-US" altLang="ko-KR" sz="1050" b="1" kern="0" spc="0" dirty="0" err="1">
                <a:solidFill>
                  <a:schemeClr val="bg1"/>
                </a:solidFill>
                <a:effectLst/>
                <a:latin typeface="Avenir Next LT Pro Light" panose="020B0304020202020204" pitchFamily="34" charset="0"/>
                <a:ea typeface="휴먼둥근헤드라인" panose="02030504000101010101" pitchFamily="18" charset="-127"/>
                <a:cs typeface="Times New Roman" panose="02020603050405020304" pitchFamily="18" charset="0"/>
              </a:rPr>
              <a:t>OStrA</a:t>
            </a:r>
            <a:endParaRPr lang="en-US" altLang="ko-KR" sz="800" b="1" kern="0" spc="0" dirty="0">
              <a:solidFill>
                <a:schemeClr val="bg1"/>
              </a:solidFill>
              <a:effectLst/>
              <a:latin typeface="Avenir Next LT Pro Light" panose="020B0304020202020204" pitchFamily="34" charset="0"/>
              <a:ea typeface="휴먼둥근헤드라인" panose="02030504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019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2E70-7C31-446B-9C44-ACC6E2DEBBB4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4EAD-AA4A-4631-BB08-2AA03F527B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5299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2E70-7C31-446B-9C44-ACC6E2DEBBB4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4EAD-AA4A-4631-BB08-2AA03F527B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579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2E70-7C31-446B-9C44-ACC6E2DEBBB4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4EAD-AA4A-4631-BB08-2AA03F527B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57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2E70-7C31-446B-9C44-ACC6E2DEBBB4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4EAD-AA4A-4631-BB08-2AA03F527B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2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2E70-7C31-446B-9C44-ACC6E2DEBBB4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4EAD-AA4A-4631-BB08-2AA03F527B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35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2E70-7C31-446B-9C44-ACC6E2DEBBB4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4EAD-AA4A-4631-BB08-2AA03F527B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5207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2E70-7C31-446B-9C44-ACC6E2DEBBB4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4EAD-AA4A-4631-BB08-2AA03F527B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5037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2E70-7C31-446B-9C44-ACC6E2DEBBB4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4EAD-AA4A-4631-BB08-2AA03F527B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063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2E70-7C31-446B-9C44-ACC6E2DEBBB4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4EAD-AA4A-4631-BB08-2AA03F527B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72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2E70-7C31-446B-9C44-ACC6E2DEBBB4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4EAD-AA4A-4631-BB08-2AA03F527B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625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42E70-7C31-446B-9C44-ACC6E2DEBBB4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E4EAD-AA4A-4631-BB08-2AA03F527B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372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2">
            <a:extLst>
              <a:ext uri="{FF2B5EF4-FFF2-40B4-BE49-F238E27FC236}">
                <a16:creationId xmlns:a16="http://schemas.microsoft.com/office/drawing/2014/main" id="{EB4AB622-2A4C-C46E-D26A-3E197C653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372134"/>
              </p:ext>
            </p:extLst>
          </p:nvPr>
        </p:nvGraphicFramePr>
        <p:xfrm>
          <a:off x="387531" y="661014"/>
          <a:ext cx="8368937" cy="2615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8931">
                  <a:extLst>
                    <a:ext uri="{9D8B030D-6E8A-4147-A177-3AD203B41FA5}">
                      <a16:colId xmlns:a16="http://schemas.microsoft.com/office/drawing/2014/main" val="2501310535"/>
                    </a:ext>
                  </a:extLst>
                </a:gridCol>
                <a:gridCol w="5350006">
                  <a:extLst>
                    <a:ext uri="{9D8B030D-6E8A-4147-A177-3AD203B41FA5}">
                      <a16:colId xmlns:a16="http://schemas.microsoft.com/office/drawing/2014/main" val="1007581128"/>
                    </a:ext>
                  </a:extLst>
                </a:gridCol>
              </a:tblGrid>
              <a:tr h="3885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>
                          <a:latin typeface="+mn-ea"/>
                          <a:ea typeface="+mn-ea"/>
                        </a:rPr>
                        <a:t>작품명</a:t>
                      </a:r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dirty="0">
                          <a:latin typeface="+mn-ea"/>
                          <a:ea typeface="+mn-ea"/>
                        </a:rPr>
                        <a:t>완공일</a:t>
                      </a:r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4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latin typeface="+mn-ea"/>
                          <a:ea typeface="+mn-ea"/>
                        </a:rPr>
                        <a:t>특장점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아래 선정기준에서 선택해서 기재 </a:t>
                      </a:r>
                      <a:r>
                        <a:rPr lang="en-US" altLang="ko-KR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복수 선택가능</a:t>
                      </a:r>
                      <a:r>
                        <a:rPr lang="en-US" altLang="ko-KR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  <a:p>
                      <a:pPr algn="l" latinLnBrk="1"/>
                      <a:r>
                        <a:rPr lang="en-US" altLang="ko-KR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EX) </a:t>
                      </a:r>
                      <a:r>
                        <a:rPr lang="ko-KR" altLang="en-US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기록갱신 </a:t>
                      </a:r>
                      <a:r>
                        <a:rPr lang="en-US" altLang="ko-KR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:</a:t>
                      </a:r>
                      <a:r>
                        <a:rPr lang="ko-KR" altLang="en-US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본 구조물은 </a:t>
                      </a:r>
                      <a:r>
                        <a:rPr lang="en-US" altLang="ko-KR" sz="9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OOOm</a:t>
                      </a:r>
                      <a:r>
                        <a:rPr lang="en-US" altLang="ko-KR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의 국내 최고 기록 </a:t>
                      </a:r>
                      <a:r>
                        <a:rPr lang="en-US" altLang="ko-KR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관리개선 </a:t>
                      </a:r>
                      <a:r>
                        <a:rPr lang="en-US" altLang="ko-KR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:</a:t>
                      </a:r>
                      <a:r>
                        <a:rPr lang="ko-KR" altLang="en-US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altLang="ko-KR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OOO </a:t>
                      </a:r>
                      <a:r>
                        <a:rPr lang="ko-KR" altLang="en-US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공법 도입으로 공기 </a:t>
                      </a:r>
                      <a:r>
                        <a:rPr lang="en-US" altLang="ko-KR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OO</a:t>
                      </a:r>
                      <a:r>
                        <a:rPr lang="ko-KR" altLang="en-US" sz="9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일 단축 </a:t>
                      </a:r>
                      <a:endParaRPr lang="ko-KR" altLang="en-US" sz="1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8619116"/>
                  </a:ext>
                </a:extLst>
              </a:tr>
              <a:tr h="3885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latin typeface="+mn-ea"/>
                          <a:ea typeface="+mn-ea"/>
                        </a:rPr>
                        <a:t>제출기관</a:t>
                      </a:r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dirty="0">
                          <a:latin typeface="+mn-ea"/>
                          <a:ea typeface="+mn-ea"/>
                        </a:rPr>
                        <a:t>단체명</a:t>
                      </a:r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7474520"/>
                  </a:ext>
                </a:extLst>
              </a:tr>
              <a:tr h="418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latin typeface="+mn-ea"/>
                          <a:ea typeface="+mn-ea"/>
                        </a:rPr>
                        <a:t>참여핵심기술자 </a:t>
                      </a:r>
                      <a:r>
                        <a:rPr lang="en-US" altLang="ko-KR" sz="1200" b="1" dirty="0"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200" b="1" dirty="0">
                          <a:latin typeface="+mn-ea"/>
                          <a:ea typeface="+mn-ea"/>
                        </a:rPr>
                        <a:t>인 기재 必</a:t>
                      </a:r>
                      <a:r>
                        <a:rPr lang="en-US" altLang="ko-KR" sz="1200" b="1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3208934"/>
                  </a:ext>
                </a:extLst>
              </a:tr>
              <a:tr h="4000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latin typeface="+mn-ea"/>
                          <a:ea typeface="+mn-ea"/>
                        </a:rPr>
                        <a:t>연락처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2574894"/>
                  </a:ext>
                </a:extLst>
              </a:tr>
              <a:tr h="3885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latin typeface="+mn-ea"/>
                          <a:ea typeface="+mn-ea"/>
                        </a:rPr>
                        <a:t>이메일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463852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A8A21A7-E7AA-03B8-3473-C4A1FD0FAD72}"/>
              </a:ext>
            </a:extLst>
          </p:cNvPr>
          <p:cNvSpPr txBox="1"/>
          <p:nvPr/>
        </p:nvSpPr>
        <p:spPr>
          <a:xfrm>
            <a:off x="444139" y="3276743"/>
            <a:ext cx="8264433" cy="15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00" b="1" kern="0" spc="0" dirty="0">
                <a:solidFill>
                  <a:srgbClr val="2D629C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응모 대상</a:t>
            </a:r>
            <a:endParaRPr lang="ko-KR" altLang="en-US" sz="1100" b="1" kern="0" spc="0" dirty="0">
              <a:solidFill>
                <a:srgbClr val="000000"/>
              </a:solidFill>
              <a:effectLst/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(1)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당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해년도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기준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국내외에서 기 완공 되었거나 완공 예정인 구조물</a:t>
            </a: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(2)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당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해년도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기준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국내외에서 시공 완료 또는 예정인 구조물의 상세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도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(3)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계획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설계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시공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유지관리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사업관리 등 각 단계에서의 유무형의 모범 사례</a:t>
            </a: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※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주거 및 상업 구조물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교통 구조물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교량 등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),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보도교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플랜트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해양구조물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전력시설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위락시설 등에 적용된 구조물 또는 구조상세 </a:t>
            </a:r>
            <a:endParaRPr lang="en-US" altLang="ko-KR" sz="1100" kern="0" spc="0" dirty="0">
              <a:solidFill>
                <a:srgbClr val="000000"/>
              </a:solidFill>
              <a:effectLst/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뿐만 아니라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그 건설과정에서의 공법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장비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가설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안전 등 요소기술 등에서의 혁신적 기술 사례를 포함함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.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F01485-7BFB-3D1F-2C8B-C4923042FDFC}"/>
              </a:ext>
            </a:extLst>
          </p:cNvPr>
          <p:cNvSpPr txBox="1"/>
          <p:nvPr/>
        </p:nvSpPr>
        <p:spPr>
          <a:xfrm>
            <a:off x="444139" y="4810450"/>
            <a:ext cx="8264433" cy="1842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00" b="1" kern="0" spc="0" dirty="0">
                <a:solidFill>
                  <a:srgbClr val="2D629C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선정 기준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(1)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디자인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-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구조물 자체의 아름다움</a:t>
            </a: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(2)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창의성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-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새로운 구조적 개념의 구현</a:t>
            </a: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(3)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기록갱신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-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규모나 특징으로 새로운 기록 갱신</a:t>
            </a: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(4)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요소기술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-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요소기술의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혁신성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(5)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관리개선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-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사업관리의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혁신성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(6)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기타 </a:t>
            </a: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※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신청 시 심사에 고려할 특장점을 선정기준에서 선택하여 상세 내용 기재 </a:t>
            </a:r>
          </a:p>
        </p:txBody>
      </p:sp>
    </p:spTree>
    <p:extLst>
      <p:ext uri="{BB962C8B-B14F-4D97-AF65-F5344CB8AC3E}">
        <p14:creationId xmlns:p14="http://schemas.microsoft.com/office/powerpoint/2010/main" val="654659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2649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761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169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1116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47</TotalTime>
  <Words>202</Words>
  <Application>Microsoft Office PowerPoint</Application>
  <PresentationFormat>화면 슬라이드 쇼(4:3)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함초롬돋움</vt:lpstr>
      <vt:lpstr>함초롬바탕</vt:lpstr>
      <vt:lpstr>Arial</vt:lpstr>
      <vt:lpstr>Avenir Next LT Pro Light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! KIBSE</dc:creator>
  <cp:lastModifiedBy>! KIBSE</cp:lastModifiedBy>
  <cp:revision>6</cp:revision>
  <dcterms:created xsi:type="dcterms:W3CDTF">2023-06-27T00:15:42Z</dcterms:created>
  <dcterms:modified xsi:type="dcterms:W3CDTF">2024-05-29T04:51:04Z</dcterms:modified>
</cp:coreProperties>
</file>